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charts/chart1.xml" ContentType="application/vnd.openxmlformats-officedocument.drawingml.chart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</p:sldIdLst>
  <p:notesMasterIdLst>
    <p:notesMasterId r:id="rId8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notesMaster" Target="notesMasters/notesMaster1.xml"/><Relationship Id="rId9" Type="http://schemas.openxmlformats.org/officeDocument/2006/relationships/presProps" Target="presProps.xml"/><Relationship Id="rId10" Type="http://schemas.openxmlformats.org/officeDocument/2006/relationships/viewProps" Target="viewProps.xml"/><Relationship Id="rId11" Type="http://schemas.openxmlformats.org/officeDocument/2006/relationships/theme" Target="theme/theme1.xml"/><Relationship Id="rId12" Type="http://schemas.openxmlformats.org/officeDocument/2006/relationships/tableStyles" Target="tableStyles.xml"/></Relationships>
</file>

<file path=ppt/charts/_rels/chart1.xml.rels><?xml version="1.0" encoding="UTF-8" standalone="yes"?><Relationships xmlns="http://schemas.openxmlformats.org/package/2006/relationships"><Relationship Id="rId1" Type="http://schemas.openxmlformats.org/officeDocument/2006/relationships/package" Target="../embeddings/Microsoft_Excel_Worksheet1.xlsx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roundedCorners val="1"/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Цена за порцию, ₽</c:v>
                </c:pt>
              </c:strCache>
            </c:strRef>
          </c:tx>
          <c:spPr>
            <a:solidFill>
              <a:srgbClr val="2E9E63"/>
            </a:solidFill>
            <a:effectLst/>
          </c:spPr>
          <c:invertIfNegative val="0"/>
          <c:dLbls>
            <c:numFmt formatCode="#,##0" sourceLinked="0"/>
            <c:txPr>
              <a:bodyPr/>
              <a:lstStyle/>
              <a:p>
                <a:pPr>
                  <a:defRPr b="0" i="0" strike="noStrike" sz="1200" u="none">
                    <a:solidFill>
                      <a:srgbClr val="000000"/>
                    </a:solidFill>
                    <a:latin typeface="Arial"/>
                  </a:defRPr>
                </a:pPr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</c:dLbls>
          <c:dPt>
            <c:idx val="0"/>
            <c:invertIfNegative val="0"/>
            <c:bubble3D val="0"/>
            <c:spPr>
              <a:solidFill>
                <a:srgbClr val="2E9E63"/>
              </a:solidFill>
              <a:effectLst/>
            </c:spPr>
          </c:dPt>
          <c:dPt>
            <c:idx val="1"/>
            <c:invertIfNegative val="0"/>
            <c:bubble3D val="0"/>
            <c:spPr>
              <a:solidFill>
                <a:srgbClr val="4C8FE0"/>
              </a:solidFill>
              <a:effectLst/>
            </c:spPr>
          </c:dPt>
          <c:dPt>
            <c:idx val="2"/>
            <c:invertIfNegative val="0"/>
            <c:bubble3D val="0"/>
            <c:spPr>
              <a:solidFill>
                <a:srgbClr val="E8A24C"/>
              </a:solidFill>
              <a:effectLst/>
            </c:spPr>
          </c:dPt>
          <c:cat>
            <c:multiLvlStrRef>
              <c:f>Sheet1!$A$2:$A$4</c:f>
              <c:multiLvlStrCache>
                <c:ptCount val="3"/>
                <c:lvl>
                  <c:pt idx="0">
                    <c:v>Обычный сет</c:v>
                  </c:pt>
                  <c:pt idx="1">
                    <c:v>Улучшенный сет</c:v>
                  </c:pt>
                  <c:pt idx="2">
                    <c:v>Премиум-сет</c:v>
                  </c:pt>
                </c:lvl>
              </c:multiLvlStrCache>
            </c:multiLvlStrRef>
          </c:cat>
          <c:val>
            <c:numRef>
              <c:f>Sheet1!$B$2:$B$4</c:f>
              <c:numCache>
                <c:formatCode>General</c:formatCode>
                <c:ptCount val="3"/>
                <c:pt idx="0">
                  <c:v>350</c:v>
                </c:pt>
                <c:pt idx="1">
                  <c:v>450</c:v>
                </c:pt>
                <c:pt idx="2">
                  <c:v>600</c:v>
                </c:pt>
              </c:numCache>
            </c:numRef>
          </c:val>
        </c:ser>
        <c:dLbls>
          <c:numFmt formatCode="#,##0" sourceLinked="0"/>
          <c:txPr>
            <a:bodyPr/>
            <a:lstStyle/>
            <a:p>
              <a:pPr>
                <a:defRPr b="0" i="0" strike="noStrike" sz="1200" u="none">
                  <a:solidFill>
                    <a:srgbClr val="000000"/>
                  </a:solidFill>
                  <a:latin typeface="Arial"/>
                </a:defRPr>
              </a:pPr>
            </a:p>
          </c:txPr>
          <c:showLegendKey val="0"/>
          <c:showVal val="1"/>
          <c:showCatName val="0"/>
          <c:showSerName val="0"/>
          <c:showPercent val="0"/>
          <c:showBubbleSize val="0"/>
          <c:showLeaderLines val="0"/>
        </c:dLbls>
        <c:gapWidth val="150"/>
        <c:overlap val="0"/>
        <c:axId val="2094734554"/>
        <c:axId val="2094734552"/>
        <c:axId val="2094734556"/>
      </c:barChart>
      <c:catAx>
        <c:axId val="2094734554"/>
        <c:scaling>
          <c:orientation val="minMax"/>
        </c:scaling>
        <c:delete val="0"/>
        <c:axPos val="b"/>
        <c:numFmt formatCode="General" sourceLinked="1"/>
        <c:majorTickMark val="out"/>
        <c:minorTickMark val="none"/>
        <c:tickLblPos val="low"/>
        <c:spPr>
          <a:ln w="12700" cap="flat">
            <a:solidFill>
              <a:srgbClr val="888888"/>
            </a:solidFill>
            <a:prstDash val="solid"/>
            <a:round/>
          </a:ln>
        </c:spPr>
        <c:txPr>
          <a:bodyPr/>
          <a:lstStyle/>
          <a:p>
            <a:pPr>
              <a:defRPr sz="1200" b="0" i="0" u="none" strike="noStrike">
                <a:solidFill>
                  <a:srgbClr val="5B6675"/>
                </a:solidFill>
                <a:latin typeface="Arial"/>
              </a:defRPr>
            </a:pPr>
            <a:endParaRPr lang="en-US"/>
          </a:p>
        </c:txPr>
        <c:crossAx val="2094734552"/>
        <c:crosses val="autoZero"/>
        <c:auto val="1"/>
        <c:lblAlgn val="ctr"/>
        <c:noMultiLvlLbl val="1"/>
      </c:catAx>
      <c:valAx>
        <c:axId val="2094734552"/>
        <c:scaling>
          <c:orientation val="minMax"/>
        </c:scaling>
        <c:delete val="0"/>
        <c:axPos val="l"/>
        <c:majorGridlines>
          <c:spPr>
            <a:ln w="12700" cap="flat">
              <a:solidFill>
                <a:srgbClr val="888888"/>
              </a:solidFill>
              <a:prstDash val="solid"/>
              <a:round/>
            </a:ln>
          </c:spPr>
        </c:majorGridlines>
        <c:numFmt formatCode="General" sourceLinked="0"/>
        <c:majorTickMark val="out"/>
        <c:minorTickMark val="none"/>
        <c:tickLblPos val="nextTo"/>
        <c:spPr>
          <a:ln w="12700" cap="flat">
            <a:solidFill>
              <a:srgbClr val="888888"/>
            </a:solidFill>
            <a:prstDash val="solid"/>
            <a:round/>
          </a:ln>
        </c:spPr>
        <c:txPr>
          <a:bodyPr/>
          <a:lstStyle/>
          <a:p>
            <a:pPr>
              <a:defRPr sz="1200" b="0" i="0" u="none" strike="noStrike">
                <a:solidFill>
                  <a:srgbClr val="5B6675"/>
                </a:solidFill>
                <a:latin typeface="Arial"/>
              </a:defRPr>
            </a:pPr>
            <a:endParaRPr lang="en-US"/>
          </a:p>
        </c:txPr>
        <c:crossAx val="2094734554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span"/>
  </c:chart>
  <c:spPr>
    <a:noFill/>
    <a:ln>
      <a:noFill/>
    </a:ln>
    <a:effectLst/>
  </c:spPr>
  <c:externalData r:id="rId1">
    <c:autoUpdate val="0"/>
  </c:externalData>
</c:chartSpace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Открываю просто: мы кофейня в соседнем здании, утром готовим завтраки и привозим их в офис к началу дня. Дальше — детали по цене и условиям.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Три уровня цены, чтобы каждая компания подобрала сет под свой бюджет. Пример расчёта: 20 сотрудников на улучшенном сете — 9 000 ₽ за утро.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Завтрак уже в офисе, когда сотрудники приходят на рабочие места. Порог входа небольшой: десять порций — как раз небольшая команда.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Главная мысль: компания экономит утреннее время сотрудников и решает вопрос одним заказом, а не десятком индивидуальных походов за кофе.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Закрываю приглашением к пилоту: посчитать вместе, сколько порций и каких сетов нужно, и привезти первый завтрак.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chart" Target="/ppt/charts/chart1.xml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6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548640" y="1424178"/>
            <a:ext cx="1097280" cy="73152"/>
          </a:xfrm>
          <a:prstGeom prst="rect">
            <a:avLst/>
          </a:prstGeom>
          <a:solidFill>
            <a:srgbClr val="2E9E63"/>
          </a:solidFill>
          <a:ln/>
        </p:spPr>
      </p:sp>
      <p:sp>
        <p:nvSpPr>
          <p:cNvPr id="3" name="Text 1"/>
          <p:cNvSpPr/>
          <p:nvPr/>
        </p:nvSpPr>
        <p:spPr>
          <a:xfrm>
            <a:off x="548640" y="1753362"/>
            <a:ext cx="8046720" cy="1371600"/>
          </a:xfrm>
          <a:prstGeom prst="rect">
            <a:avLst/>
          </a:prstGeom>
          <a:noFill/>
          <a:ln/>
        </p:spPr>
        <p:txBody>
          <a:bodyPr wrap="square" rtlCol="0" anchor="t">
            <a:normAutofit/>
          </a:bodyPr>
          <a:lstStyle/>
          <a:p>
            <a:pPr indent="0" marL="0">
              <a:lnSpc>
                <a:spcPct val="125000"/>
              </a:lnSpc>
              <a:buNone/>
            </a:pPr>
            <a:r>
              <a:rPr lang="en-US" sz="4000" b="1" dirty="0">
                <a:solidFill>
                  <a:srgbClr val="1B2030"/>
                </a:solidFill>
              </a:rPr>
              <a:t>Корпоративные завтраки для вашего офиса</a:t>
            </a:r>
            <a:endParaRPr lang="en-US" sz="4000" dirty="0"/>
          </a:p>
        </p:txBody>
      </p:sp>
      <p:sp>
        <p:nvSpPr>
          <p:cNvPr id="4" name="Text 2"/>
          <p:cNvSpPr/>
          <p:nvPr/>
        </p:nvSpPr>
        <p:spPr>
          <a:xfrm>
            <a:off x="548640" y="3380994"/>
            <a:ext cx="8046720" cy="342900"/>
          </a:xfrm>
          <a:prstGeom prst="rect">
            <a:avLst/>
          </a:prstGeom>
          <a:noFill/>
          <a:ln/>
        </p:spPr>
        <p:txBody>
          <a:bodyPr wrap="square" rtlCol="0" anchor="t">
            <a:normAutofit/>
          </a:bodyPr>
          <a:lstStyle/>
          <a:p>
            <a:pPr indent="0" marL="0">
              <a:lnSpc>
                <a:spcPct val="125000"/>
              </a:lnSpc>
              <a:buNone/>
            </a:pPr>
            <a:r>
              <a:rPr lang="en-US" sz="2000" dirty="0">
                <a:solidFill>
                  <a:srgbClr val="5B6675"/>
                </a:solidFill>
              </a:rPr>
              <a:t>Три сета от 350 ₽ · доставка к 9:00 · минимальный заказ 10 порций</a:t>
            </a:r>
            <a:endParaRPr lang="en-US" sz="20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11480"/>
            <a:ext cx="8046720" cy="731520"/>
          </a:xfrm>
          <a:prstGeom prst="rect">
            <a:avLst/>
          </a:prstGeom>
          <a:noFill/>
          <a:ln/>
        </p:spPr>
        <p:txBody>
          <a:bodyPr wrap="square" rtlCol="0" anchor="t">
            <a:normAutofit/>
          </a:bodyPr>
          <a:lstStyle/>
          <a:p>
            <a:pPr indent="0" marL="0">
              <a:lnSpc>
                <a:spcPct val="125000"/>
              </a:lnSpc>
              <a:buNone/>
            </a:pPr>
            <a:r>
              <a:rPr lang="en-US" sz="2600" b="1" dirty="0">
                <a:solidFill>
                  <a:srgbClr val="1B2030"/>
                </a:solidFill>
              </a:rPr>
              <a:t>Что предлагаем</a:t>
            </a:r>
            <a:endParaRPr lang="en-US" sz="2600" dirty="0"/>
          </a:p>
        </p:txBody>
      </p:sp>
      <p:sp>
        <p:nvSpPr>
          <p:cNvPr id="3" name="Shape 1"/>
          <p:cNvSpPr/>
          <p:nvPr/>
        </p:nvSpPr>
        <p:spPr>
          <a:xfrm>
            <a:off x="548640" y="1207008"/>
            <a:ext cx="8046720" cy="18288"/>
          </a:xfrm>
          <a:prstGeom prst="rect">
            <a:avLst/>
          </a:prstGeom>
          <a:solidFill>
            <a:srgbClr val="E3E8EF"/>
          </a:solidFill>
          <a:ln/>
        </p:spPr>
      </p:sp>
      <p:sp>
        <p:nvSpPr>
          <p:cNvPr id="4" name="Text 2"/>
          <p:cNvSpPr/>
          <p:nvPr/>
        </p:nvSpPr>
        <p:spPr>
          <a:xfrm>
            <a:off x="685800" y="1554480"/>
            <a:ext cx="7772400" cy="310896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marL="342900" indent="-342900">
              <a:lnSpc>
                <a:spcPct val="130000"/>
              </a:lnSpc>
              <a:buSzPct val="100000"/>
              <a:buChar char="•"/>
            </a:pPr>
            <a:r>
              <a:rPr lang="en-US" sz="1800" dirty="0">
                <a:solidFill>
                  <a:srgbClr val="1B2030"/>
                </a:solidFill>
              </a:rPr>
              <a:t>Корпоративные завтраки для сотрудников соседних офисов</a:t>
            </a:r>
            <a:endParaRPr lang="en-US" sz="1800" dirty="0"/>
          </a:p>
          <a:p>
            <a:pPr marL="342900" indent="-342900">
              <a:lnSpc>
                <a:spcPct val="130000"/>
              </a:lnSpc>
              <a:buSzPct val="100000"/>
              <a:buChar char="•"/>
            </a:pPr>
            <a:r>
              <a:rPr lang="en-US" sz="1800" dirty="0">
                <a:solidFill>
                  <a:srgbClr val="1B2030"/>
                </a:solidFill>
              </a:rPr>
              <a:t>Готовит кофейня на 40 мест — рядом с вами</a:t>
            </a:r>
            <a:endParaRPr lang="en-US" sz="1800" dirty="0"/>
          </a:p>
          <a:p>
            <a:pPr marL="342900" indent="-342900">
              <a:lnSpc>
                <a:spcPct val="130000"/>
              </a:lnSpc>
              <a:buSzPct val="100000"/>
              <a:buChar char="•"/>
            </a:pPr>
            <a:r>
              <a:rPr lang="en-US" sz="1800" dirty="0">
                <a:solidFill>
                  <a:srgbClr val="1B2030"/>
                </a:solidFill>
              </a:rPr>
              <a:t>Три сета под разный бюджет: обычный, улучшенный, премиум</a:t>
            </a:r>
            <a:endParaRPr lang="en-US" sz="1800" dirty="0"/>
          </a:p>
          <a:p>
            <a:pPr marL="342900" indent="-342900">
              <a:lnSpc>
                <a:spcPct val="130000"/>
              </a:lnSpc>
              <a:buSzPct val="100000"/>
              <a:buChar char="•"/>
            </a:pPr>
            <a:r>
              <a:rPr lang="en-US" sz="1800" dirty="0">
                <a:solidFill>
                  <a:srgbClr val="1B2030"/>
                </a:solidFill>
              </a:rPr>
              <a:t>Доставка к началу рабочего дня — к 9:00</a:t>
            </a:r>
            <a:endParaRPr lang="en-US" sz="1800" dirty="0"/>
          </a:p>
          <a:p>
            <a:pPr marL="342900" indent="-342900">
              <a:lnSpc>
                <a:spcPct val="130000"/>
              </a:lnSpc>
              <a:buSzPct val="100000"/>
              <a:buChar char="•"/>
            </a:pPr>
            <a:r>
              <a:rPr lang="en-US" sz="1800" dirty="0">
                <a:solidFill>
                  <a:srgbClr val="1B2030"/>
                </a:solidFill>
              </a:rPr>
              <a:t>Минимальный заказ — 10 порций</a:t>
            </a:r>
            <a:endParaRPr lang="en-US" sz="18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11480"/>
            <a:ext cx="8046720" cy="731520"/>
          </a:xfrm>
          <a:prstGeom prst="rect">
            <a:avLst/>
          </a:prstGeom>
          <a:noFill/>
          <a:ln/>
        </p:spPr>
        <p:txBody>
          <a:bodyPr wrap="square" rtlCol="0" anchor="t">
            <a:normAutofit/>
          </a:bodyPr>
          <a:lstStyle/>
          <a:p>
            <a:pPr indent="0" marL="0">
              <a:lnSpc>
                <a:spcPct val="125000"/>
              </a:lnSpc>
              <a:buNone/>
            </a:pPr>
            <a:r>
              <a:rPr lang="en-US" sz="2600" b="1" dirty="0">
                <a:solidFill>
                  <a:srgbClr val="1B2030"/>
                </a:solidFill>
              </a:rPr>
              <a:t>Сколько стоит</a:t>
            </a:r>
            <a:endParaRPr lang="en-US" sz="2600" dirty="0"/>
          </a:p>
        </p:txBody>
      </p:sp>
      <p:sp>
        <p:nvSpPr>
          <p:cNvPr id="3" name="Shape 1"/>
          <p:cNvSpPr/>
          <p:nvPr/>
        </p:nvSpPr>
        <p:spPr>
          <a:xfrm>
            <a:off x="548640" y="1207008"/>
            <a:ext cx="8046720" cy="18288"/>
          </a:xfrm>
          <a:prstGeom prst="rect">
            <a:avLst/>
          </a:prstGeom>
          <a:solidFill>
            <a:srgbClr val="E3E8EF"/>
          </a:solidFill>
          <a:ln/>
        </p:spPr>
      </p:sp>
      <p:graphicFrame>
        <p:nvGraphicFramePr>
          <p:cNvPr id="4" name="Chart 0" descr=""/>
          <p:cNvGraphicFramePr/>
          <p:nvPr/>
        </p:nvGraphicFramePr>
        <p:xfrm>
          <a:off x="731520" y="1554480"/>
          <a:ext cx="7680960" cy="3017520"/>
        </p:xfrm>
        <a:graphic xmlns:a="http://schemas.openxmlformats.org/drawingml/2006/main">
          <a:graphicData uri="http://schemas.openxmlformats.org/drawingml/2006/chart">
            <c:chart xmlns:c="http://schemas.openxmlformats.org/drawingml/2006/chart" r:id="rId1"/>
          </a:graphicData>
        </a:graphic>
      </p:graphicFrame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11480"/>
            <a:ext cx="8046720" cy="731520"/>
          </a:xfrm>
          <a:prstGeom prst="rect">
            <a:avLst/>
          </a:prstGeom>
          <a:noFill/>
          <a:ln/>
        </p:spPr>
        <p:txBody>
          <a:bodyPr wrap="square" rtlCol="0" anchor="t">
            <a:normAutofit/>
          </a:bodyPr>
          <a:lstStyle/>
          <a:p>
            <a:pPr indent="0" marL="0">
              <a:lnSpc>
                <a:spcPct val="125000"/>
              </a:lnSpc>
              <a:buNone/>
            </a:pPr>
            <a:r>
              <a:rPr lang="en-US" sz="2600" b="1" dirty="0">
                <a:solidFill>
                  <a:srgbClr val="1B2030"/>
                </a:solidFill>
              </a:rPr>
              <a:t>Как устроена доставка</a:t>
            </a:r>
            <a:endParaRPr lang="en-US" sz="2600" dirty="0"/>
          </a:p>
        </p:txBody>
      </p:sp>
      <p:sp>
        <p:nvSpPr>
          <p:cNvPr id="3" name="Shape 1"/>
          <p:cNvSpPr/>
          <p:nvPr/>
        </p:nvSpPr>
        <p:spPr>
          <a:xfrm>
            <a:off x="548640" y="1207008"/>
            <a:ext cx="8046720" cy="18288"/>
          </a:xfrm>
          <a:prstGeom prst="rect">
            <a:avLst/>
          </a:prstGeom>
          <a:solidFill>
            <a:srgbClr val="E3E8EF"/>
          </a:solidFill>
          <a:ln/>
        </p:spPr>
      </p:sp>
      <p:sp>
        <p:nvSpPr>
          <p:cNvPr id="4" name="Text 2"/>
          <p:cNvSpPr/>
          <p:nvPr/>
        </p:nvSpPr>
        <p:spPr>
          <a:xfrm>
            <a:off x="548640" y="1554480"/>
            <a:ext cx="8046720" cy="1554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8800" b="1" dirty="0">
                <a:solidFill>
                  <a:srgbClr val="2E9E63"/>
                </a:solidFill>
              </a:rPr>
              <a:t>к 9:00</a:t>
            </a:r>
            <a:endParaRPr lang="en-US" sz="8800" dirty="0"/>
          </a:p>
        </p:txBody>
      </p:sp>
      <p:sp>
        <p:nvSpPr>
          <p:cNvPr id="5" name="Text 3"/>
          <p:cNvSpPr/>
          <p:nvPr/>
        </p:nvSpPr>
        <p:spPr>
          <a:xfrm>
            <a:off x="1097280" y="3108960"/>
            <a:ext cx="6949440" cy="7315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800" dirty="0">
                <a:solidFill>
                  <a:srgbClr val="5B6675"/>
                </a:solidFill>
              </a:rPr>
              <a:t>доставка к началу рабочего дня</a:t>
            </a:r>
            <a:endParaRPr lang="en-US" sz="1800" dirty="0"/>
          </a:p>
        </p:txBody>
      </p:sp>
      <p:sp>
        <p:nvSpPr>
          <p:cNvPr id="6" name="Text 4"/>
          <p:cNvSpPr/>
          <p:nvPr/>
        </p:nvSpPr>
        <p:spPr>
          <a:xfrm>
            <a:off x="685800" y="3840480"/>
            <a:ext cx="7772400" cy="82296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marL="342900" indent="-342900">
              <a:lnSpc>
                <a:spcPct val="130000"/>
              </a:lnSpc>
              <a:buSzPct val="100000"/>
              <a:buChar char="•"/>
            </a:pPr>
            <a:r>
              <a:rPr lang="en-US" sz="1400" dirty="0">
                <a:solidFill>
                  <a:srgbClr val="1B2030"/>
                </a:solidFill>
              </a:rPr>
              <a:t>Минимальный заказ — 10 порций</a:t>
            </a:r>
            <a:endParaRPr lang="en-US" sz="14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11480"/>
            <a:ext cx="8046720" cy="731520"/>
          </a:xfrm>
          <a:prstGeom prst="rect">
            <a:avLst/>
          </a:prstGeom>
          <a:noFill/>
          <a:ln/>
        </p:spPr>
        <p:txBody>
          <a:bodyPr wrap="square" rtlCol="0" anchor="t">
            <a:normAutofit/>
          </a:bodyPr>
          <a:lstStyle/>
          <a:p>
            <a:pPr indent="0" marL="0">
              <a:lnSpc>
                <a:spcPct val="125000"/>
              </a:lnSpc>
              <a:buNone/>
            </a:pPr>
            <a:r>
              <a:rPr lang="en-US" sz="2600" b="1" dirty="0">
                <a:solidFill>
                  <a:srgbClr val="1B2030"/>
                </a:solidFill>
              </a:rPr>
              <a:t>Почему это удобно компании</a:t>
            </a:r>
            <a:endParaRPr lang="en-US" sz="2600" dirty="0"/>
          </a:p>
        </p:txBody>
      </p:sp>
      <p:sp>
        <p:nvSpPr>
          <p:cNvPr id="3" name="Shape 1"/>
          <p:cNvSpPr/>
          <p:nvPr/>
        </p:nvSpPr>
        <p:spPr>
          <a:xfrm>
            <a:off x="548640" y="1207008"/>
            <a:ext cx="8046720" cy="18288"/>
          </a:xfrm>
          <a:prstGeom prst="rect">
            <a:avLst/>
          </a:prstGeom>
          <a:solidFill>
            <a:srgbClr val="E3E8EF"/>
          </a:solidFill>
          <a:ln/>
        </p:spPr>
      </p:sp>
      <p:sp>
        <p:nvSpPr>
          <p:cNvPr id="4" name="Text 2"/>
          <p:cNvSpPr/>
          <p:nvPr/>
        </p:nvSpPr>
        <p:spPr>
          <a:xfrm>
            <a:off x="640080" y="1508760"/>
            <a:ext cx="379476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800" b="1" dirty="0">
                <a:solidFill>
                  <a:srgbClr val="2E9E63"/>
                </a:solidFill>
              </a:rPr>
              <a:t>Команде</a:t>
            </a:r>
            <a:endParaRPr lang="en-US" sz="1800" dirty="0"/>
          </a:p>
        </p:txBody>
      </p:sp>
      <p:sp>
        <p:nvSpPr>
          <p:cNvPr id="5" name="Text 3"/>
          <p:cNvSpPr/>
          <p:nvPr/>
        </p:nvSpPr>
        <p:spPr>
          <a:xfrm>
            <a:off x="777240" y="2011680"/>
            <a:ext cx="3657600" cy="256032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marL="342900" indent="-342900">
              <a:lnSpc>
                <a:spcPct val="130000"/>
              </a:lnSpc>
              <a:buSzPct val="100000"/>
              <a:buChar char="•"/>
            </a:pPr>
            <a:r>
              <a:rPr lang="en-US" sz="1500" dirty="0">
                <a:solidFill>
                  <a:srgbClr val="1B2030"/>
                </a:solidFill>
              </a:rPr>
              <a:t>Завтрак на рабочем месте к началу дня</a:t>
            </a:r>
            <a:endParaRPr lang="en-US" sz="1500" dirty="0"/>
          </a:p>
          <a:p>
            <a:pPr marL="342900" indent="-342900">
              <a:lnSpc>
                <a:spcPct val="130000"/>
              </a:lnSpc>
              <a:buSzPct val="100000"/>
              <a:buChar char="•"/>
            </a:pPr>
            <a:r>
              <a:rPr lang="en-US" sz="1500" dirty="0">
                <a:solidFill>
                  <a:srgbClr val="1B2030"/>
                </a:solidFill>
              </a:rPr>
              <a:t>Не тратить утро на походы за кофе</a:t>
            </a:r>
            <a:endParaRPr lang="en-US" sz="1500" dirty="0"/>
          </a:p>
          <a:p>
            <a:pPr marL="342900" indent="-342900">
              <a:lnSpc>
                <a:spcPct val="130000"/>
              </a:lnSpc>
              <a:buSzPct val="100000"/>
              <a:buChar char="•"/>
            </a:pPr>
            <a:r>
              <a:rPr lang="en-US" sz="1500" dirty="0">
                <a:solidFill>
                  <a:srgbClr val="1B2030"/>
                </a:solidFill>
              </a:rPr>
              <a:t>Три сета — каждый выбирает под себя</a:t>
            </a:r>
            <a:endParaRPr lang="en-US" sz="1500" dirty="0"/>
          </a:p>
        </p:txBody>
      </p:sp>
      <p:sp>
        <p:nvSpPr>
          <p:cNvPr id="6" name="Shape 4"/>
          <p:cNvSpPr/>
          <p:nvPr/>
        </p:nvSpPr>
        <p:spPr>
          <a:xfrm>
            <a:off x="4553712" y="1554480"/>
            <a:ext cx="18288" cy="2926080"/>
          </a:xfrm>
          <a:prstGeom prst="rect">
            <a:avLst/>
          </a:prstGeom>
          <a:solidFill>
            <a:srgbClr val="E3E8EF"/>
          </a:solidFill>
          <a:ln/>
        </p:spPr>
      </p:sp>
      <p:sp>
        <p:nvSpPr>
          <p:cNvPr id="7" name="Text 5"/>
          <p:cNvSpPr/>
          <p:nvPr/>
        </p:nvSpPr>
        <p:spPr>
          <a:xfrm>
            <a:off x="4754880" y="1508760"/>
            <a:ext cx="379476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800" b="1" dirty="0">
                <a:solidFill>
                  <a:srgbClr val="2E9E63"/>
                </a:solidFill>
              </a:rPr>
              <a:t>Бюджету</a:t>
            </a:r>
            <a:endParaRPr lang="en-US" sz="1800" dirty="0"/>
          </a:p>
        </p:txBody>
      </p:sp>
      <p:sp>
        <p:nvSpPr>
          <p:cNvPr id="8" name="Text 6"/>
          <p:cNvSpPr/>
          <p:nvPr/>
        </p:nvSpPr>
        <p:spPr>
          <a:xfrm>
            <a:off x="4892040" y="2011680"/>
            <a:ext cx="3657600" cy="256032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marL="342900" indent="-342900">
              <a:lnSpc>
                <a:spcPct val="130000"/>
              </a:lnSpc>
              <a:buSzPct val="100000"/>
              <a:buChar char="•"/>
            </a:pPr>
            <a:r>
              <a:rPr lang="en-US" sz="1500" dirty="0">
                <a:solidFill>
                  <a:srgbClr val="1B2030"/>
                </a:solidFill>
              </a:rPr>
              <a:t>Порция — от 350 ₽</a:t>
            </a:r>
            <a:endParaRPr lang="en-US" sz="1500" dirty="0"/>
          </a:p>
          <a:p>
            <a:pPr marL="342900" indent="-342900">
              <a:lnSpc>
                <a:spcPct val="130000"/>
              </a:lnSpc>
              <a:buSzPct val="100000"/>
              <a:buChar char="•"/>
            </a:pPr>
            <a:r>
              <a:rPr lang="en-US" sz="1500" dirty="0">
                <a:solidFill>
                  <a:srgbClr val="1B2030"/>
                </a:solidFill>
              </a:rPr>
              <a:t>Порог входа — всего 10 порций</a:t>
            </a:r>
            <a:endParaRPr lang="en-US" sz="1500" dirty="0"/>
          </a:p>
          <a:p>
            <a:pPr marL="342900" indent="-342900">
              <a:lnSpc>
                <a:spcPct val="130000"/>
              </a:lnSpc>
              <a:buSzPct val="100000"/>
              <a:buChar char="•"/>
            </a:pPr>
            <a:r>
              <a:rPr lang="en-US" sz="1500" dirty="0">
                <a:solidFill>
                  <a:srgbClr val="1B2030"/>
                </a:solidFill>
              </a:rPr>
              <a:t>Один заказ и одна доставка на всю команду</a:t>
            </a:r>
            <a:endParaRPr lang="en-US" sz="15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11480"/>
            <a:ext cx="8046720" cy="731520"/>
          </a:xfrm>
          <a:prstGeom prst="rect">
            <a:avLst/>
          </a:prstGeom>
          <a:noFill/>
          <a:ln/>
        </p:spPr>
        <p:txBody>
          <a:bodyPr wrap="square" rtlCol="0" anchor="t">
            <a:normAutofit/>
          </a:bodyPr>
          <a:lstStyle/>
          <a:p>
            <a:pPr indent="0" marL="0">
              <a:lnSpc>
                <a:spcPct val="125000"/>
              </a:lnSpc>
              <a:buNone/>
            </a:pPr>
            <a:r>
              <a:rPr lang="en-US" sz="2600" b="1" dirty="0">
                <a:solidFill>
                  <a:srgbClr val="1B2030"/>
                </a:solidFill>
              </a:rPr>
              <a:t>Следующий шаг</a:t>
            </a:r>
            <a:endParaRPr lang="en-US" sz="2600" dirty="0"/>
          </a:p>
        </p:txBody>
      </p:sp>
      <p:sp>
        <p:nvSpPr>
          <p:cNvPr id="3" name="Shape 1"/>
          <p:cNvSpPr/>
          <p:nvPr/>
        </p:nvSpPr>
        <p:spPr>
          <a:xfrm>
            <a:off x="548640" y="1207008"/>
            <a:ext cx="8046720" cy="18288"/>
          </a:xfrm>
          <a:prstGeom prst="rect">
            <a:avLst/>
          </a:prstGeom>
          <a:solidFill>
            <a:srgbClr val="E3E8EF"/>
          </a:solidFill>
          <a:ln/>
        </p:spPr>
      </p:sp>
      <p:sp>
        <p:nvSpPr>
          <p:cNvPr id="4" name="Text 2"/>
          <p:cNvSpPr/>
          <p:nvPr/>
        </p:nvSpPr>
        <p:spPr>
          <a:xfrm>
            <a:off x="914400" y="1645920"/>
            <a:ext cx="7315200" cy="20116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600" i="1" dirty="0">
                <a:solidFill>
                  <a:srgbClr val="1B2030"/>
                </a:solidFill>
              </a:rPr>
              <a:t>«Выберите сет — договоримся о первом заказе и привезём завтрак к 9:00»</a:t>
            </a:r>
            <a:endParaRPr lang="en-US" sz="2600" dirty="0"/>
          </a:p>
        </p:txBody>
      </p:sp>
      <p:sp>
        <p:nvSpPr>
          <p:cNvPr id="5" name="Text 3"/>
          <p:cNvSpPr/>
          <p:nvPr/>
        </p:nvSpPr>
        <p:spPr>
          <a:xfrm>
            <a:off x="914400" y="3657600"/>
            <a:ext cx="731520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500" dirty="0">
                <a:solidFill>
                  <a:srgbClr val="5B6675"/>
                </a:solidFill>
              </a:rPr>
              <a:t>— Команда кофейни</a:t>
            </a:r>
            <a:endParaRPr lang="en-US" sz="15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6</Slides>
  <Notes>6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6</vt:i4>
      </vt:variant>
    </vt:vector>
  </HeadingPairs>
  <TitlesOfParts>
    <vt:vector size="9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Корпоративные завтраки для вашего офиса</dc:title>
  <dc:subject>PptxGenJS Presentation</dc:subject>
  <dc:creator/>
  <cp:lastModifiedBy/>
  <cp:revision>1</cp:revision>
  <dcterms:created xsi:type="dcterms:W3CDTF">2026-09-09T01:06:09Z</dcterms:created>
  <dcterms:modified xsi:type="dcterms:W3CDTF">2026-09-09T01:06:09Z</dcterms:modified>
</cp:coreProperties>
</file>